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4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72" r:id="rId13"/>
    <p:sldId id="273" r:id="rId14"/>
    <p:sldId id="268" r:id="rId15"/>
    <p:sldId id="270" r:id="rId16"/>
    <p:sldId id="269" r:id="rId17"/>
    <p:sldId id="274" r:id="rId18"/>
    <p:sldId id="271" r:id="rId1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49" d="100"/>
          <a:sy n="49" d="100"/>
        </p:scale>
        <p:origin x="653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42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CCFC3-B8A4-453D-88E0-EA61A47B4C01}" type="datetimeFigureOut">
              <a:rPr lang="hr-HR" smtClean="0"/>
              <a:pPr/>
              <a:t>22.10.2025.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F01E-D18F-49C8-89BE-B1ED51DE6E5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CCFC3-B8A4-453D-88E0-EA61A47B4C01}" type="datetimeFigureOut">
              <a:rPr lang="hr-HR" smtClean="0"/>
              <a:pPr/>
              <a:t>22.10.2025.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F01E-D18F-49C8-89BE-B1ED51DE6E5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CCFC3-B8A4-453D-88E0-EA61A47B4C01}" type="datetimeFigureOut">
              <a:rPr lang="hr-HR" smtClean="0"/>
              <a:pPr/>
              <a:t>22.10.2025.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F01E-D18F-49C8-89BE-B1ED51DE6E5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CCFC3-B8A4-453D-88E0-EA61A47B4C01}" type="datetimeFigureOut">
              <a:rPr lang="hr-HR" smtClean="0"/>
              <a:pPr/>
              <a:t>22.10.2025.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F01E-D18F-49C8-89BE-B1ED51DE6E5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CCFC3-B8A4-453D-88E0-EA61A47B4C01}" type="datetimeFigureOut">
              <a:rPr lang="hr-HR" smtClean="0"/>
              <a:pPr/>
              <a:t>22.10.2025.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F01E-D18F-49C8-89BE-B1ED51DE6E5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CCFC3-B8A4-453D-88E0-EA61A47B4C01}" type="datetimeFigureOut">
              <a:rPr lang="hr-HR" smtClean="0"/>
              <a:pPr/>
              <a:t>22.10.2025.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F01E-D18F-49C8-89BE-B1ED51DE6E5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CCFC3-B8A4-453D-88E0-EA61A47B4C01}" type="datetimeFigureOut">
              <a:rPr lang="hr-HR" smtClean="0"/>
              <a:pPr/>
              <a:t>22.10.2025.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F01E-D18F-49C8-89BE-B1ED51DE6E5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CCFC3-B8A4-453D-88E0-EA61A47B4C01}" type="datetimeFigureOut">
              <a:rPr lang="hr-HR" smtClean="0"/>
              <a:pPr/>
              <a:t>22.10.2025.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F01E-D18F-49C8-89BE-B1ED51DE6E5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CCFC3-B8A4-453D-88E0-EA61A47B4C01}" type="datetimeFigureOut">
              <a:rPr lang="hr-HR" smtClean="0"/>
              <a:pPr/>
              <a:t>22.10.2025.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F01E-D18F-49C8-89BE-B1ED51DE6E5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CCFC3-B8A4-453D-88E0-EA61A47B4C01}" type="datetimeFigureOut">
              <a:rPr lang="hr-HR" smtClean="0"/>
              <a:pPr/>
              <a:t>22.10.2025.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F01E-D18F-49C8-89BE-B1ED51DE6E5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CCFC3-B8A4-453D-88E0-EA61A47B4C01}" type="datetimeFigureOut">
              <a:rPr lang="hr-HR" smtClean="0"/>
              <a:pPr/>
              <a:t>22.10.2025.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F01E-D18F-49C8-89BE-B1ED51DE6E5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CCFC3-B8A4-453D-88E0-EA61A47B4C01}" type="datetimeFigureOut">
              <a:rPr lang="hr-HR" smtClean="0"/>
              <a:pPr/>
              <a:t>22.10.2025.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0F01E-D18F-49C8-89BE-B1ED51DE6E5F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https://i.pinimg.com/originals/68/19/2e/68192ec9d9c72381560c28bba486c97d.jpg"/>
          <p:cNvPicPr/>
          <p:nvPr/>
        </p:nvPicPr>
        <p:blipFill>
          <a:blip r:embed="rId2" cstate="print">
            <a:lum bright="25000" contrast="-28000"/>
          </a:blip>
          <a:srcRect/>
          <a:stretch>
            <a:fillRect/>
          </a:stretch>
        </p:blipFill>
        <p:spPr bwMode="auto">
          <a:xfrm>
            <a:off x="0" y="0"/>
            <a:ext cx="9144000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PRODUŽENI BORAVAK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b="1" dirty="0">
                <a:solidFill>
                  <a:schemeClr val="tx1"/>
                </a:solidFill>
              </a:rPr>
              <a:t>OSNOVNA ŠKOLA KOSTRENA</a:t>
            </a:r>
          </a:p>
        </p:txBody>
      </p:sp>
    </p:spTree>
  </p:cSld>
  <p:clrMapOvr>
    <a:masterClrMapping/>
  </p:clrMapOvr>
  <p:transition>
    <p:wheel spokes="8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GOOD inicijativa traži kvalitetno uvođenje građanskog odgoja u škole:  ''Provedba se ne smije temeljiti samo na entuzijazmu pojedinaca''"/>
          <p:cNvPicPr/>
          <p:nvPr/>
        </p:nvPicPr>
        <p:blipFill>
          <a:blip r:embed="rId2" cstate="print">
            <a:lum bright="55000" contrast="-35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052736"/>
            <a:ext cx="7467600" cy="5421216"/>
          </a:xfrm>
        </p:spPr>
        <p:txBody>
          <a:bodyPr>
            <a:noAutofit/>
          </a:bodyPr>
          <a:lstStyle/>
          <a:p>
            <a:pPr marL="0" algn="just"/>
            <a:r>
              <a:rPr lang="vi-VN" sz="2800" dirty="0">
                <a:solidFill>
                  <a:prstClr val="black"/>
                </a:solidFill>
                <a:latin typeface="Calibri Light" pitchFamily="34" charset="0"/>
              </a:rPr>
              <a:t>određujemo</a:t>
            </a:r>
            <a:r>
              <a:rPr lang="hr-HR" sz="2800" dirty="0">
                <a:solidFill>
                  <a:prstClr val="black"/>
                </a:solidFill>
                <a:latin typeface="Calibri Light" pitchFamily="34" charset="0"/>
              </a:rPr>
              <a:t> koji se sadržaji još trebaju uvježbati,</a:t>
            </a:r>
          </a:p>
          <a:p>
            <a:pPr marL="0" lvl="0" algn="just"/>
            <a:r>
              <a:rPr lang="hr-HR" sz="2800" dirty="0">
                <a:solidFill>
                  <a:prstClr val="black"/>
                </a:solidFill>
                <a:latin typeface="Calibri Light" pitchFamily="34" charset="0"/>
              </a:rPr>
              <a:t>određujemo redoslijed aktivnosti i pripremamo radni materijal za učenje i poučavanje, ponavljanje, vježbanje i pisanje zadaće.</a:t>
            </a:r>
          </a:p>
          <a:p>
            <a:pPr marL="0" algn="just">
              <a:buNone/>
            </a:pPr>
            <a:r>
              <a:rPr lang="hr-HR" sz="2800" dirty="0">
                <a:latin typeface="Calibri Light" pitchFamily="34" charset="0"/>
              </a:rPr>
              <a:t>Slijede organizirane aktivnosti. Važno je svakodnevno </a:t>
            </a:r>
            <a:r>
              <a:rPr lang="hr-HR" sz="2800" b="1" dirty="0">
                <a:latin typeface="Calibri Light" pitchFamily="34" charset="0"/>
              </a:rPr>
              <a:t>zadovoljiti potrebu učenika za kretanjem i boravku na svježem zraku </a:t>
            </a:r>
            <a:r>
              <a:rPr lang="hr-HR" sz="2800" dirty="0">
                <a:latin typeface="Calibri Light" pitchFamily="34" charset="0"/>
              </a:rPr>
              <a:t>provođenjem različitih igara po slobodnom izboru učenika te </a:t>
            </a:r>
            <a:r>
              <a:rPr lang="hr-HR" sz="2800" b="1" dirty="0">
                <a:latin typeface="Calibri Light" pitchFamily="34" charset="0"/>
              </a:rPr>
              <a:t>razvijati interese i sposobnosti učenika organiziranjem kreativnih radionica i provođenjem raznih projekata i izvannastavnih aktivnosti:</a:t>
            </a:r>
          </a:p>
        </p:txBody>
      </p:sp>
    </p:spTree>
  </p:cSld>
  <p:clrMapOvr>
    <a:masterClrMapping/>
  </p:clrMapOvr>
  <p:transition>
    <p:wheel spokes="8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GOOD inicijativa traži kvalitetno uvođenje građanskog odgoja u škole:  ''Provedba se ne smije temeljiti samo na entuzijazmu pojedinaca''"/>
          <p:cNvPicPr/>
          <p:nvPr/>
        </p:nvPicPr>
        <p:blipFill>
          <a:blip r:embed="rId2" cstate="print">
            <a:lum bright="55000" contrast="-35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052736"/>
            <a:ext cx="7467600" cy="5421216"/>
          </a:xfrm>
        </p:spPr>
        <p:txBody>
          <a:bodyPr>
            <a:noAutofit/>
          </a:bodyPr>
          <a:lstStyle/>
          <a:p>
            <a:pPr marL="0" algn="just">
              <a:lnSpc>
                <a:spcPct val="120000"/>
              </a:lnSpc>
            </a:pPr>
            <a:r>
              <a:rPr lang="hr-HR" sz="2800" dirty="0">
                <a:latin typeface="Calibri Light" pitchFamily="34" charset="0"/>
              </a:rPr>
              <a:t>likovne radionice, </a:t>
            </a:r>
          </a:p>
          <a:p>
            <a:pPr marL="0" algn="just">
              <a:lnSpc>
                <a:spcPct val="120000"/>
              </a:lnSpc>
            </a:pPr>
            <a:r>
              <a:rPr lang="hr-HR" sz="2800" dirty="0">
                <a:latin typeface="Calibri Light" pitchFamily="34" charset="0"/>
              </a:rPr>
              <a:t>obilježavanje blagdana,</a:t>
            </a:r>
          </a:p>
          <a:p>
            <a:pPr marL="0" algn="just">
              <a:lnSpc>
                <a:spcPct val="120000"/>
              </a:lnSpc>
            </a:pPr>
            <a:r>
              <a:rPr lang="hr-HR" sz="2800" dirty="0">
                <a:latin typeface="Calibri Light" pitchFamily="34" charset="0"/>
              </a:rPr>
              <a:t>obilježavanje važnijih datuma,</a:t>
            </a:r>
          </a:p>
          <a:p>
            <a:pPr marL="0" algn="just">
              <a:lnSpc>
                <a:spcPct val="120000"/>
              </a:lnSpc>
            </a:pPr>
            <a:r>
              <a:rPr lang="hr-HR" sz="2800" dirty="0">
                <a:latin typeface="Calibri Light" pitchFamily="34" charset="0"/>
              </a:rPr>
              <a:t>organiziranje razrednih matematičkih natjecanja,</a:t>
            </a:r>
          </a:p>
          <a:p>
            <a:pPr marL="0" algn="just">
              <a:lnSpc>
                <a:spcPct val="120000"/>
              </a:lnSpc>
            </a:pPr>
            <a:r>
              <a:rPr lang="hr-HR" sz="2800" dirty="0">
                <a:latin typeface="Calibri Light" pitchFamily="34" charset="0"/>
              </a:rPr>
              <a:t>organiziranje kvizova i različitih interaktivnih aktivnosti,</a:t>
            </a:r>
          </a:p>
          <a:p>
            <a:pPr marL="0" algn="just">
              <a:lnSpc>
                <a:spcPct val="120000"/>
              </a:lnSpc>
            </a:pPr>
            <a:r>
              <a:rPr lang="hr-HR" sz="2800" dirty="0">
                <a:latin typeface="Calibri Light" pitchFamily="34" charset="0"/>
              </a:rPr>
              <a:t>organiziranje debata, </a:t>
            </a:r>
          </a:p>
          <a:p>
            <a:pPr marL="0" algn="just">
              <a:lnSpc>
                <a:spcPct val="120000"/>
              </a:lnSpc>
            </a:pPr>
            <a:r>
              <a:rPr lang="hr-HR" sz="2800" dirty="0">
                <a:latin typeface="Calibri Light" pitchFamily="34" charset="0"/>
              </a:rPr>
              <a:t>dramska skupina, </a:t>
            </a:r>
          </a:p>
          <a:p>
            <a:pPr marL="0" algn="just">
              <a:lnSpc>
                <a:spcPct val="120000"/>
              </a:lnSpc>
            </a:pPr>
            <a:r>
              <a:rPr lang="hr-HR" sz="2800" dirty="0">
                <a:latin typeface="Calibri Light" pitchFamily="34" charset="0"/>
              </a:rPr>
              <a:t>njegovanje zavičajnog govora ( Mići čakavci)…</a:t>
            </a:r>
          </a:p>
          <a:p>
            <a:pPr marL="0" algn="just">
              <a:lnSpc>
                <a:spcPct val="120000"/>
              </a:lnSpc>
              <a:buNone/>
            </a:pPr>
            <a:endParaRPr lang="hr-HR" sz="2800" i="1" dirty="0">
              <a:latin typeface="Calibri Light" pitchFamily="34" charset="0"/>
            </a:endParaRPr>
          </a:p>
          <a:p>
            <a:pPr marL="0" algn="just">
              <a:lnSpc>
                <a:spcPct val="120000"/>
              </a:lnSpc>
              <a:buNone/>
            </a:pPr>
            <a:endParaRPr lang="hr-HR" sz="2800" i="1" dirty="0">
              <a:latin typeface="Calibri Light" pitchFamily="34" charset="0"/>
            </a:endParaRPr>
          </a:p>
          <a:p>
            <a:pPr marL="0" algn="just">
              <a:lnSpc>
                <a:spcPct val="120000"/>
              </a:lnSpc>
              <a:buNone/>
            </a:pPr>
            <a:r>
              <a:rPr lang="hr-HR" sz="2800" i="1" dirty="0">
                <a:latin typeface="Calibri Light" pitchFamily="34" charset="0"/>
              </a:rPr>
              <a:t>Primarna je zadaća našeg dnevnog rada učenje i poučavanje</a:t>
            </a:r>
            <a:r>
              <a:rPr lang="hr-HR" sz="2800" dirty="0">
                <a:latin typeface="Calibri Light" pitchFamily="34" charset="0"/>
              </a:rPr>
              <a:t>. </a:t>
            </a:r>
          </a:p>
          <a:p>
            <a:pPr marL="0" algn="just">
              <a:lnSpc>
                <a:spcPct val="120000"/>
              </a:lnSpc>
              <a:buNone/>
            </a:pPr>
            <a:r>
              <a:rPr lang="hr-HR" sz="2800" dirty="0">
                <a:latin typeface="Calibri Light" pitchFamily="34" charset="0"/>
              </a:rPr>
              <a:t>Tijekom rada na zadaći učiteljice/učitelji rade s manjim skupinama ili pojedinim učenicima; pomažu onima kojima je pomoć neophodna, koji ne razumiju novo gradivo ili neki zadatak; usmjeravaju učenike na dodatne zadatke i rješavanje problema.</a:t>
            </a:r>
          </a:p>
          <a:p>
            <a:pPr marL="0" algn="just">
              <a:lnSpc>
                <a:spcPct val="120000"/>
              </a:lnSpc>
              <a:buNone/>
            </a:pPr>
            <a:r>
              <a:rPr lang="hr-HR" sz="2800" dirty="0">
                <a:latin typeface="Calibri Light" pitchFamily="34" charset="0"/>
              </a:rPr>
              <a:t>Osim </a:t>
            </a:r>
            <a:r>
              <a:rPr lang="hr-HR" sz="2800" b="1" dirty="0">
                <a:latin typeface="Calibri Light" pitchFamily="34" charset="0"/>
              </a:rPr>
              <a:t>individualnog rada</a:t>
            </a:r>
            <a:r>
              <a:rPr lang="hr-HR" sz="2800" dirty="0">
                <a:latin typeface="Calibri Light" pitchFamily="34" charset="0"/>
              </a:rPr>
              <a:t>, važnu ulogu ima i </a:t>
            </a:r>
            <a:r>
              <a:rPr lang="hr-HR" sz="2800" b="1" dirty="0">
                <a:latin typeface="Calibri Light" pitchFamily="34" charset="0"/>
              </a:rPr>
              <a:t>suradnički rad</a:t>
            </a:r>
            <a:r>
              <a:rPr lang="hr-HR" sz="2800" dirty="0">
                <a:latin typeface="Calibri Light" pitchFamily="34" charset="0"/>
              </a:rPr>
              <a:t>. Učenici međusobno jedni drugima pomažu, međusobno objašnjavaju zadatke na svoj način, uče pomagati i prihvaćati pomoć.</a:t>
            </a:r>
          </a:p>
          <a:p>
            <a:pPr marL="0" algn="just">
              <a:lnSpc>
                <a:spcPct val="120000"/>
              </a:lnSpc>
              <a:buNone/>
            </a:pPr>
            <a:r>
              <a:rPr lang="hr-HR" sz="2800" dirty="0">
                <a:latin typeface="Calibri Light" pitchFamily="34" charset="0"/>
              </a:rPr>
              <a:t>Tijekom učenja usmjeravamo učenike na vrednovanje, provjeravanje rješenja i ispravljanje pogrešaka te pratimo razine usvojenosti  odgojno – obrazovnih ishoda  i planiramo daljnje korake za ostvarivanje ciljeva učenja.</a:t>
            </a:r>
          </a:p>
        </p:txBody>
      </p:sp>
    </p:spTree>
  </p:cSld>
  <p:clrMapOvr>
    <a:masterClrMapping/>
  </p:clrMapOvr>
  <p:transition>
    <p:wheel spokes="8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https://lh3.googleusercontent.com/proxy/Jc7tdEpob4zHDo9jsjfv9XzLbym5W1gCEEM6fihq4CD3mE1-dCxBhZ7BWyYKwXJ0eS2F-Uq7f6SQOHSDPjQOFx8ms6PZySKZ-16J5aOxkj0oPJdRGH_vU4lPCp7UmX5G4N6pu7Mqlb7X7LGh"/>
          <p:cNvPicPr/>
          <p:nvPr/>
        </p:nvPicPr>
        <p:blipFill>
          <a:blip r:embed="rId2" cstate="print">
            <a:lum bright="6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Autofit/>
          </a:bodyPr>
          <a:lstStyle/>
          <a:p>
            <a:pPr marL="0" algn="just">
              <a:buNone/>
            </a:pPr>
            <a:r>
              <a:rPr lang="hr-HR" sz="2800" i="1" dirty="0">
                <a:latin typeface="Calibri Light" pitchFamily="34" charset="0"/>
              </a:rPr>
              <a:t>Primarna je zadaća našeg dnevnog rada učenje i poučavanje</a:t>
            </a:r>
            <a:r>
              <a:rPr lang="hr-HR" sz="2800" dirty="0">
                <a:latin typeface="Calibri Light" pitchFamily="34" charset="0"/>
              </a:rPr>
              <a:t>. </a:t>
            </a:r>
          </a:p>
          <a:p>
            <a:pPr marL="0" algn="just">
              <a:buNone/>
            </a:pPr>
            <a:r>
              <a:rPr lang="hr-HR" sz="2800" dirty="0">
                <a:latin typeface="Calibri Light" pitchFamily="34" charset="0"/>
              </a:rPr>
              <a:t>Tijekom rada na zadaći radimo s manjim skupinama ili pojedinim učenicima; pomažemo onima kojima je pomoć neophodna, koji ne razumiju novo gradivo ili neki zadatak; usmjeravamo učenike na dodatne zadatke i rješavanje problema.</a:t>
            </a:r>
          </a:p>
          <a:p>
            <a:pPr marL="0" algn="just">
              <a:buNone/>
            </a:pPr>
            <a:r>
              <a:rPr lang="hr-HR" sz="2800" dirty="0">
                <a:latin typeface="Calibri Light" pitchFamily="34" charset="0"/>
              </a:rPr>
              <a:t>Osim </a:t>
            </a:r>
            <a:r>
              <a:rPr lang="hr-HR" sz="2800" b="1" dirty="0">
                <a:latin typeface="Calibri Light" pitchFamily="34" charset="0"/>
              </a:rPr>
              <a:t>individualnog rada</a:t>
            </a:r>
            <a:r>
              <a:rPr lang="hr-HR" sz="2800" dirty="0">
                <a:latin typeface="Calibri Light" pitchFamily="34" charset="0"/>
              </a:rPr>
              <a:t>, važnu ulogu ima i </a:t>
            </a:r>
            <a:r>
              <a:rPr lang="hr-HR" sz="2800" b="1" dirty="0">
                <a:latin typeface="Calibri Light" pitchFamily="34" charset="0"/>
              </a:rPr>
              <a:t>suradnički rad</a:t>
            </a:r>
            <a:r>
              <a:rPr lang="hr-HR" sz="2800" dirty="0">
                <a:latin typeface="Calibri Light" pitchFamily="34" charset="0"/>
              </a:rPr>
              <a:t>. Učenici međusobno jedni drugima pomažu, međusobno objašnjavaju zadatke na svoj način, uče pomagati i prihvaćati pomoć.</a:t>
            </a:r>
          </a:p>
        </p:txBody>
      </p:sp>
    </p:spTree>
  </p:cSld>
  <p:clrMapOvr>
    <a:masterClrMapping/>
  </p:clrMapOvr>
  <p:transition>
    <p:wheel spokes="8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https://lh3.googleusercontent.com/proxy/Jc7tdEpob4zHDo9jsjfv9XzLbym5W1gCEEM6fihq4CD3mE1-dCxBhZ7BWyYKwXJ0eS2F-Uq7f6SQOHSDPjQOFx8ms6PZySKZ-16J5aOxkj0oPJdRGH_vU4lPCp7UmX5G4N6pu7Mqlb7X7LGh"/>
          <p:cNvPicPr/>
          <p:nvPr/>
        </p:nvPicPr>
        <p:blipFill>
          <a:blip r:embed="rId2" cstate="print">
            <a:lum bright="6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algn="just">
              <a:buNone/>
            </a:pPr>
            <a:r>
              <a:rPr lang="hr-HR" sz="2800" dirty="0">
                <a:latin typeface="Calibri Light" pitchFamily="34" charset="0"/>
              </a:rPr>
              <a:t>Tijekom učenja usmjeravamo učenike na vrednovanje, provjeravanje rješenja i ispravljanje pogrešaka te pratimo razine usvojenosti  odgojno – obrazovnih ishoda  i planiramo daljnje korake za ostvarivanje ciljeva učenja.</a:t>
            </a:r>
          </a:p>
          <a:p>
            <a:pPr algn="just"/>
            <a:endParaRPr lang="hr-HR" sz="2800" dirty="0"/>
          </a:p>
        </p:txBody>
      </p:sp>
    </p:spTree>
  </p:cSld>
  <p:clrMapOvr>
    <a:masterClrMapping/>
  </p:clrMapOvr>
  <p:transition>
    <p:wheel spokes="8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https://lh3.googleusercontent.com/proxy/GA94ViYuc6HGQLf4ywt356dLL5UmNmkY8jJC6u__BYdOt5Ij_cyiils8eQMOTbijDz_ILlFu0IdkcWErwyvt7FPEfyuG-1usttbSzyztNkQEOut7hxRC6mvKruVuNTJb_pVKCryIf0c6NSzcf8U"/>
          <p:cNvPicPr/>
          <p:nvPr/>
        </p:nvPicPr>
        <p:blipFill>
          <a:blip r:embed="rId2" cstate="print">
            <a:lum bright="56000" contrast="-2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124744"/>
            <a:ext cx="7467600" cy="5349208"/>
          </a:xfrm>
        </p:spPr>
        <p:txBody>
          <a:bodyPr>
            <a:normAutofit fontScale="85000" lnSpcReduction="20000"/>
          </a:bodyPr>
          <a:lstStyle/>
          <a:p>
            <a:pPr marL="0" algn="just">
              <a:buNone/>
            </a:pPr>
            <a:r>
              <a:rPr lang="hr-HR" b="1" dirty="0">
                <a:latin typeface="Calibri Light" pitchFamily="34" charset="0"/>
              </a:rPr>
              <a:t>Cilj ovakvog rada je pripremiti dijete za samostalno pisanje zadaće i učenje kod kuće – pripremiti i pokušati olakšati prijelaz iz nižih u više razrede osnovne škole.</a:t>
            </a:r>
          </a:p>
          <a:p>
            <a:pPr marL="0" algn="just">
              <a:buNone/>
            </a:pPr>
            <a:r>
              <a:rPr lang="hr-HR" dirty="0">
                <a:latin typeface="Calibri Light" pitchFamily="34" charset="0"/>
              </a:rPr>
              <a:t>Učenje se odvija kroz dva školska sata između kojih je planirano vrijeme za užinu. </a:t>
            </a:r>
          </a:p>
          <a:p>
            <a:pPr marL="0" algn="just">
              <a:buNone/>
            </a:pPr>
            <a:r>
              <a:rPr lang="hr-HR" dirty="0">
                <a:latin typeface="Calibri Light" pitchFamily="34" charset="0"/>
              </a:rPr>
              <a:t>Po završetku učenja (15:00) slijedi slobodno vrijeme za učenike do odlaska kući koje mogu provesti u: </a:t>
            </a:r>
          </a:p>
          <a:p>
            <a:pPr marL="0" algn="just"/>
            <a:r>
              <a:rPr lang="hr-HR" i="1" dirty="0">
                <a:latin typeface="Calibri Light" pitchFamily="34" charset="0"/>
              </a:rPr>
              <a:t>kutiću za čitanje, pričanje priča i stvaranje igrokaza,</a:t>
            </a:r>
          </a:p>
          <a:p>
            <a:pPr marL="0" algn="just"/>
            <a:r>
              <a:rPr lang="hr-HR" i="1" dirty="0">
                <a:latin typeface="Calibri Light" pitchFamily="34" charset="0"/>
              </a:rPr>
              <a:t>kutiću za odmor i razgovor,</a:t>
            </a:r>
          </a:p>
          <a:p>
            <a:pPr marL="0" algn="just"/>
            <a:r>
              <a:rPr lang="hr-HR" i="1" dirty="0">
                <a:latin typeface="Calibri Light" pitchFamily="34" charset="0"/>
              </a:rPr>
              <a:t>kutiću za društvene igre,</a:t>
            </a:r>
          </a:p>
          <a:p>
            <a:pPr marL="0" algn="just"/>
            <a:r>
              <a:rPr lang="hr-HR" i="1" dirty="0">
                <a:latin typeface="Calibri Light" pitchFamily="34" charset="0"/>
              </a:rPr>
              <a:t>kutiću za istraživanje</a:t>
            </a:r>
            <a:r>
              <a:rPr lang="hr-HR" dirty="0">
                <a:latin typeface="Calibri Light" pitchFamily="34" charset="0"/>
              </a:rPr>
              <a:t>…</a:t>
            </a:r>
          </a:p>
        </p:txBody>
      </p:sp>
    </p:spTree>
  </p:cSld>
  <p:clrMapOvr>
    <a:masterClrMapping/>
  </p:clrMapOvr>
  <p:transition>
    <p:wheel spokes="8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https://lh3.googleusercontent.com/proxy/GA94ViYuc6HGQLf4ywt356dLL5UmNmkY8jJC6u__BYdOt5Ij_cyiils8eQMOTbijDz_ILlFu0IdkcWErwyvt7FPEfyuG-1usttbSzyztNkQEOut7hxRC6mvKruVuNTJb_pVKCryIf0c6NSzcf8U"/>
          <p:cNvPicPr/>
          <p:nvPr/>
        </p:nvPicPr>
        <p:blipFill>
          <a:blip r:embed="rId2" cstate="print">
            <a:lum bright="10000" contrast="-2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Rezervirano mjesto sadržaja 3"/>
          <p:cNvPicPr>
            <a:picLocks noGrp="1"/>
          </p:cNvPicPr>
          <p:nvPr>
            <p:ph idx="1"/>
          </p:nvPr>
        </p:nvPicPr>
        <p:blipFill>
          <a:blip r:embed="rId3" cstate="print"/>
          <a:srcRect l="4463" t="22426" r="56033" b="2574"/>
          <a:stretch>
            <a:fillRect/>
          </a:stretch>
        </p:blipFill>
        <p:spPr bwMode="auto">
          <a:xfrm rot="463655">
            <a:off x="1115616" y="476672"/>
            <a:ext cx="3456384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KUNIPC~1\AppData\Local\Temp\IMG_9680.PNG"/>
          <p:cNvPicPr>
            <a:picLocks noChangeAspect="1" noChangeArrowheads="1"/>
          </p:cNvPicPr>
          <p:nvPr/>
        </p:nvPicPr>
        <p:blipFill>
          <a:blip r:embed="rId4" cstate="print"/>
          <a:srcRect t="7132" r="3132" b="7819"/>
          <a:stretch>
            <a:fillRect/>
          </a:stretch>
        </p:blipFill>
        <p:spPr bwMode="auto">
          <a:xfrm rot="21181670">
            <a:off x="4946432" y="514526"/>
            <a:ext cx="3312368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 descr="https://indexnew.s3.index.hr/skola2.jpg?v1"/>
          <p:cNvPicPr/>
          <p:nvPr/>
        </p:nvPicPr>
        <p:blipFill>
          <a:blip r:embed="rId5" cstate="print"/>
          <a:srcRect t="18530" r="2460"/>
          <a:stretch>
            <a:fillRect/>
          </a:stretch>
        </p:blipFill>
        <p:spPr bwMode="auto">
          <a:xfrm rot="763542">
            <a:off x="467544" y="3645024"/>
            <a:ext cx="4896544" cy="2638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https://www.dinamikom.eu/images/blog/636/CL_bezbolan-polazak-u-skolu_01.jpg"/>
          <p:cNvPicPr/>
          <p:nvPr/>
        </p:nvPicPr>
        <p:blipFill>
          <a:blip r:embed="rId2" cstate="print">
            <a:lum bright="53000"/>
          </a:blip>
          <a:srcRect/>
          <a:stretch>
            <a:fillRect/>
          </a:stretch>
        </p:blipFill>
        <p:spPr bwMode="auto">
          <a:xfrm>
            <a:off x="395536" y="1844824"/>
            <a:ext cx="806489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980728"/>
            <a:ext cx="7467600" cy="5493224"/>
          </a:xfrm>
        </p:spPr>
        <p:txBody>
          <a:bodyPr>
            <a:normAutofit/>
          </a:bodyPr>
          <a:lstStyle/>
          <a:p>
            <a:pPr marL="0" algn="just">
              <a:buNone/>
            </a:pPr>
            <a:r>
              <a:rPr lang="hr-HR" sz="2800" dirty="0">
                <a:latin typeface="Calibri Light" pitchFamily="34" charset="0"/>
              </a:rPr>
              <a:t>Raznolikost i bogatstvo sadržaja slobodnog, organiziranog vremena i učenja, kvalitetna izmjena rada i odmora, rekreativne pauze i opuštanja te kreativan i stvaralački pristup u planiranju i ostvarivanju aktivnosti uključuje učenike u svakodnevni život škole i zajednice te doprinosi cjelovitoj izgradnji učenika.</a:t>
            </a:r>
          </a:p>
        </p:txBody>
      </p:sp>
    </p:spTree>
  </p:cSld>
  <p:clrMapOvr>
    <a:masterClrMapping/>
  </p:clrMapOvr>
  <p:transition>
    <p:wheel spokes="8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TROŠKOVI ZA KORISNIKA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Cijena ručka do 31.12.2024. iznosi : =3,05EUR po konzumiranom obroku.</a:t>
            </a:r>
          </a:p>
          <a:p>
            <a:endParaRPr lang="hr-HR" sz="2400" dirty="0"/>
          </a:p>
          <a:p>
            <a:r>
              <a:rPr lang="hr-HR" sz="2400" dirty="0"/>
              <a:t>Općina </a:t>
            </a:r>
            <a:r>
              <a:rPr lang="hr-HR" sz="2400" dirty="0" err="1"/>
              <a:t>Kostrena</a:t>
            </a:r>
            <a:r>
              <a:rPr lang="hr-HR" sz="2400" dirty="0"/>
              <a:t> financira 100% plaće zaposlenih iz proračuna Općine </a:t>
            </a:r>
            <a:r>
              <a:rPr lang="hr-HR" sz="2400" dirty="0" err="1"/>
              <a:t>Kostrena</a:t>
            </a:r>
            <a:r>
              <a:rPr lang="hr-HR" sz="2400" dirty="0"/>
              <a:t> i pokriva dio materijalnih troškova za realizaciju programa.</a:t>
            </a:r>
          </a:p>
          <a:p>
            <a:endParaRPr lang="hr-HR" sz="2400" dirty="0"/>
          </a:p>
          <a:p>
            <a:endParaRPr lang="hr-HR" sz="2400" dirty="0"/>
          </a:p>
          <a:p>
            <a:endParaRPr lang="hr-HR" dirty="0"/>
          </a:p>
          <a:p>
            <a:pPr marL="0" indent="0">
              <a:buNone/>
            </a:pPr>
            <a:endParaRPr lang="hr-HR" sz="2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99" y="4149080"/>
            <a:ext cx="1728192" cy="129614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208" y="4140393"/>
            <a:ext cx="1404156" cy="187220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982" y="3774187"/>
            <a:ext cx="1768242" cy="235765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730" y="3774187"/>
            <a:ext cx="1707654" cy="235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562029"/>
      </p:ext>
    </p:extLst>
  </p:cSld>
  <p:clrMapOvr>
    <a:masterClrMapping/>
  </p:clrMapOvr>
  <p:transition>
    <p:wheel spokes="8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https://www.dinamikom.eu/images/blog/636/CL_bezbolan-polazak-u-skolu_01.jpg"/>
          <p:cNvPicPr/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3059832" y="1241245"/>
            <a:ext cx="5400600" cy="5068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Hvala na pažnji! </a:t>
            </a:r>
            <a:br>
              <a:rPr lang="hr-HR" dirty="0"/>
            </a:br>
            <a:endParaRPr lang="hr-HR" dirty="0"/>
          </a:p>
        </p:txBody>
      </p:sp>
      <p:pic>
        <p:nvPicPr>
          <p:cNvPr id="4" name="Slika 3" descr="smajlić - Pročitajte sve na temu: smajlić — eZadar.h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548680"/>
            <a:ext cx="1190625" cy="695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https://encrypted-tbn0.gstatic.com/images?q=tbn:ANd9GcSO7owCijZ2P8Rbvwf5StFLUf0_1i579cWmhb_6e4XmpmAlm0QhglWP79_0Welx6l4Ptws&amp;usqp=CAU"/>
          <p:cNvPicPr/>
          <p:nvPr/>
        </p:nvPicPr>
        <p:blipFill>
          <a:blip r:embed="rId2" cstate="print">
            <a:lum bright="38000" contrast="-34000"/>
          </a:blip>
          <a:srcRect/>
          <a:stretch>
            <a:fillRect/>
          </a:stretch>
        </p:blipFill>
        <p:spPr bwMode="auto">
          <a:xfrm>
            <a:off x="467544" y="1052736"/>
            <a:ext cx="813690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Što je produženi boravak?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0" algn="just"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v"/>
            </a:pPr>
            <a:r>
              <a:rPr lang="hr-HR" sz="2800" dirty="0">
                <a:latin typeface="Calibri Light" pitchFamily="34" charset="0"/>
                <a:ea typeface="Arial Unicode MS" pitchFamily="34" charset="-128"/>
                <a:cs typeface="Arial Unicode MS" pitchFamily="34" charset="-128"/>
              </a:rPr>
              <a:t>Produženi boravak je neobvezni, organizirani odgojno – obrazovni rad s učenicima u školi nakon redovne nastave.</a:t>
            </a:r>
          </a:p>
          <a:p>
            <a:pPr marL="0" algn="just">
              <a:buFont typeface="Wingdings" pitchFamily="2" charset="2"/>
              <a:buChar char="v"/>
            </a:pPr>
            <a:r>
              <a:rPr lang="hr-HR" sz="2800" dirty="0">
                <a:latin typeface="Calibri Light" pitchFamily="34" charset="0"/>
                <a:ea typeface="Arial Unicode MS" pitchFamily="34" charset="-128"/>
                <a:cs typeface="Arial Unicode MS" pitchFamily="34" charset="-128"/>
              </a:rPr>
              <a:t>Rad u produženom boravku učiteljice/učitelji provode u timskom radu kroz zajedničko djelovanje tijekom cijele nastavne godine i u suradnji s učiteljima/učiteljicama razredne nastave.</a:t>
            </a:r>
          </a:p>
        </p:txBody>
      </p:sp>
    </p:spTree>
  </p:cSld>
  <p:clrMapOvr>
    <a:masterClrMapping/>
  </p:clrMapOvr>
  <p:transition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https://siscia.hr/wp-content/uploads/2018/08/shutterstock_545884390_0-224x300.jpg"/>
          <p:cNvPicPr/>
          <p:nvPr/>
        </p:nvPicPr>
        <p:blipFill>
          <a:blip r:embed="rId2" cstate="print">
            <a:lum bright="37000" contrast="-49000"/>
          </a:blip>
          <a:srcRect/>
          <a:stretch>
            <a:fillRect/>
          </a:stretch>
        </p:blipFill>
        <p:spPr bwMode="auto">
          <a:xfrm>
            <a:off x="971600" y="836712"/>
            <a:ext cx="734481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Produženi boravak u Osnovnoj školi Kostrena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hr-HR" sz="2800" dirty="0">
                <a:latin typeface="Calibri Light" pitchFamily="34" charset="0"/>
              </a:rPr>
              <a:t>Nakon redovite prijepodnevne nastave u našoj školi organiziran je produženi boravak za učenike od prvog do četvrtog razreda osnovne škole.</a:t>
            </a:r>
          </a:p>
          <a:p>
            <a:pPr algn="just">
              <a:lnSpc>
                <a:spcPct val="110000"/>
              </a:lnSpc>
            </a:pPr>
            <a:r>
              <a:rPr lang="hr-HR" sz="2800" dirty="0">
                <a:latin typeface="Calibri Light" pitchFamily="34" charset="0"/>
              </a:rPr>
              <a:t>Produženi boravak radi u jednoj smjeni od 11:30 – 16:30 sati.</a:t>
            </a:r>
          </a:p>
          <a:p>
            <a:pPr algn="just">
              <a:lnSpc>
                <a:spcPct val="110000"/>
              </a:lnSpc>
            </a:pPr>
            <a:r>
              <a:rPr lang="hr-HR" sz="2800" dirty="0">
                <a:latin typeface="Calibri Light" pitchFamily="34" charset="0"/>
              </a:rPr>
              <a:t>Učenicima produženog boravka organiziran je ručak. Od školske godine 2024./2025. roditelji financijski sudjeluju samo u cijeni prehrane.</a:t>
            </a:r>
          </a:p>
          <a:p>
            <a:pPr>
              <a:lnSpc>
                <a:spcPct val="110000"/>
              </a:lnSpc>
              <a:buNone/>
            </a:pPr>
            <a:endParaRPr lang="hr-HR" sz="2400" dirty="0"/>
          </a:p>
        </p:txBody>
      </p:sp>
    </p:spTree>
  </p:cSld>
  <p:clrMapOvr>
    <a:masterClrMapping/>
  </p:clrMapOvr>
  <p:transition>
    <p:wheel spokes="8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http://quirinusportal.com/wp-content/uploads/2020/05/slika-1-592x372.jpg"/>
          <p:cNvPicPr/>
          <p:nvPr/>
        </p:nvPicPr>
        <p:blipFill>
          <a:blip r:embed="rId2" cstate="print">
            <a:lum bright="50000" contrast="-54000"/>
          </a:blip>
          <a:srcRect/>
          <a:stretch>
            <a:fillRect/>
          </a:stretch>
        </p:blipFill>
        <p:spPr bwMode="auto">
          <a:xfrm>
            <a:off x="755576" y="548680"/>
            <a:ext cx="734481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908720"/>
            <a:ext cx="7467600" cy="556523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r-HR" sz="2800" dirty="0">
                <a:latin typeface="Calibri Light" pitchFamily="34" charset="0"/>
              </a:rPr>
              <a:t>Ciljevi programa jesu:</a:t>
            </a:r>
          </a:p>
          <a:p>
            <a:pPr lvl="0" algn="just"/>
            <a:r>
              <a:rPr lang="hr-HR" sz="2800" dirty="0">
                <a:latin typeface="Calibri Light" pitchFamily="34" charset="0"/>
              </a:rPr>
              <a:t>omogućiti djetetu život ispunjen različitim sadržajima koji će povoljno utjecati na razvoj njegove/njezine cjelokupne osobnosti te individualnih i jedinstvenih potencijala,</a:t>
            </a:r>
          </a:p>
          <a:p>
            <a:pPr lvl="0" algn="just"/>
            <a:r>
              <a:rPr lang="hr-HR" sz="2800" dirty="0">
                <a:latin typeface="Calibri Light" pitchFamily="34" charset="0"/>
              </a:rPr>
              <a:t>omogućiti razvoj djeteta kao socijalnog bića - tijekom cjelodnevnog boravka u školi, tj. razrednom odjelu,stalno je prisutna socijalna interakcija što omogućuje razvoj i unapređenje socijalnih vještina djeteta (suradnja s ostalim članovima razredne i školske zajednice),</a:t>
            </a:r>
          </a:p>
          <a:p>
            <a:pPr lvl="0" algn="just"/>
            <a:r>
              <a:rPr lang="hr-HR" sz="2800" dirty="0">
                <a:latin typeface="Calibri Light" pitchFamily="34" charset="0"/>
              </a:rPr>
              <a:t>pripremiti dijete za daljnje obrazovanje i cjeloživotno učenje (učiti kako učiti).</a:t>
            </a:r>
          </a:p>
          <a:p>
            <a:pPr algn="just"/>
            <a:endParaRPr lang="hr-HR" dirty="0"/>
          </a:p>
        </p:txBody>
      </p:sp>
    </p:spTree>
  </p:cSld>
  <p:clrMapOvr>
    <a:masterClrMapping/>
  </p:clrMapOvr>
  <p:transition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http://quirinusportal.com/wp-content/uploads/2020/05/slika-1-592x372.jpg"/>
          <p:cNvPicPr/>
          <p:nvPr/>
        </p:nvPicPr>
        <p:blipFill>
          <a:blip r:embed="rId2" cstate="print">
            <a:lum bright="50000" contrast="-54000"/>
          </a:blip>
          <a:srcRect/>
          <a:stretch>
            <a:fillRect/>
          </a:stretch>
        </p:blipFill>
        <p:spPr bwMode="auto">
          <a:xfrm>
            <a:off x="971600" y="548680"/>
            <a:ext cx="734481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764704"/>
            <a:ext cx="7467600" cy="570924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hr-HR" sz="2800" b="1" dirty="0">
                <a:latin typeface="Calibri Light" pitchFamily="34" charset="0"/>
              </a:rPr>
              <a:t>Specifični ciljevi:</a:t>
            </a:r>
          </a:p>
          <a:p>
            <a:pPr lvl="0" algn="just"/>
            <a:r>
              <a:rPr lang="hr-HR" sz="2800" b="1" dirty="0">
                <a:latin typeface="Calibri Light" pitchFamily="34" charset="0"/>
              </a:rPr>
              <a:t>potpun i harmoničan razvoj djeteta,</a:t>
            </a:r>
          </a:p>
          <a:p>
            <a:pPr lvl="0" algn="just"/>
            <a:r>
              <a:rPr lang="hr-HR" sz="2800" dirty="0">
                <a:latin typeface="Calibri Light" pitchFamily="34" charset="0"/>
              </a:rPr>
              <a:t>važnost </a:t>
            </a:r>
            <a:r>
              <a:rPr lang="hr-HR" sz="2800" b="1" dirty="0">
                <a:latin typeface="Calibri Light" pitchFamily="34" charset="0"/>
              </a:rPr>
              <a:t>isticanja individualnih različitosti </a:t>
            </a:r>
            <a:r>
              <a:rPr lang="hr-HR" sz="2800" dirty="0">
                <a:latin typeface="Calibri Light" pitchFamily="34" charset="0"/>
              </a:rPr>
              <a:t>(svako dijete je jedinstveno - nastoji mu se omogućiti razvoj svih djetetovih potencijala),</a:t>
            </a:r>
          </a:p>
          <a:p>
            <a:pPr lvl="0" algn="just"/>
            <a:r>
              <a:rPr lang="hr-HR" sz="2800" dirty="0">
                <a:latin typeface="Calibri Light" pitchFamily="34" charset="0"/>
              </a:rPr>
              <a:t>učiti: rabiti mnogobrojne pristupe učenju, </a:t>
            </a:r>
            <a:r>
              <a:rPr lang="hr-HR" sz="2800" b="1" dirty="0">
                <a:latin typeface="Calibri Light" pitchFamily="34" charset="0"/>
              </a:rPr>
              <a:t>osposobiti učenike za samostalno učenje</a:t>
            </a:r>
            <a:r>
              <a:rPr lang="hr-HR" sz="2800" dirty="0">
                <a:latin typeface="Calibri Light" pitchFamily="34" charset="0"/>
              </a:rPr>
              <a:t>, ističe se radost učenja i potiče motiviranost za učenje, osvijestiti važnost učenja temeljenog na okruženju,</a:t>
            </a:r>
          </a:p>
          <a:p>
            <a:pPr lvl="0" algn="just"/>
            <a:r>
              <a:rPr lang="hr-HR" sz="2800" b="1" dirty="0">
                <a:latin typeface="Calibri Light" pitchFamily="34" charset="0"/>
              </a:rPr>
              <a:t>razvijanje i njegovanje pismenosti,</a:t>
            </a:r>
          </a:p>
          <a:p>
            <a:pPr>
              <a:buNone/>
            </a:pPr>
            <a:endParaRPr lang="hr-HR" dirty="0">
              <a:latin typeface="Calibri Light" pitchFamily="34" charset="0"/>
            </a:endParaRPr>
          </a:p>
        </p:txBody>
      </p:sp>
    </p:spTree>
  </p:cSld>
  <p:clrMapOvr>
    <a:masterClrMapping/>
  </p:clrMapOvr>
  <p:transition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http://quirinusportal.com/wp-content/uploads/2020/05/slika-1-592x372.jpg"/>
          <p:cNvPicPr/>
          <p:nvPr/>
        </p:nvPicPr>
        <p:blipFill>
          <a:blip r:embed="rId2" cstate="print">
            <a:lum bright="50000" contrast="-54000"/>
          </a:blip>
          <a:srcRect/>
          <a:stretch>
            <a:fillRect/>
          </a:stretch>
        </p:blipFill>
        <p:spPr bwMode="auto">
          <a:xfrm>
            <a:off x="1187624" y="908720"/>
            <a:ext cx="734481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332656"/>
            <a:ext cx="7467600" cy="6141296"/>
          </a:xfrm>
        </p:spPr>
        <p:txBody>
          <a:bodyPr>
            <a:normAutofit fontScale="85000" lnSpcReduction="20000"/>
          </a:bodyPr>
          <a:lstStyle/>
          <a:p>
            <a:pPr lvl="0" algn="just"/>
            <a:r>
              <a:rPr lang="hr-HR" sz="3300" b="1" dirty="0">
                <a:latin typeface="Calibri Light" pitchFamily="34" charset="0"/>
              </a:rPr>
              <a:t>razvoj kreativnosti, sposobnosti rješavanja problema,</a:t>
            </a:r>
          </a:p>
          <a:p>
            <a:pPr lvl="0" algn="just"/>
            <a:r>
              <a:rPr lang="hr-HR" sz="3300" dirty="0">
                <a:latin typeface="Calibri Light" pitchFamily="34" charset="0"/>
              </a:rPr>
              <a:t>pluralizam, </a:t>
            </a:r>
            <a:r>
              <a:rPr lang="hr-HR" sz="3300" b="1" dirty="0">
                <a:latin typeface="Calibri Light" pitchFamily="34" charset="0"/>
              </a:rPr>
              <a:t>poštivanje različitosti i važnosti tolerancije</a:t>
            </a:r>
            <a:r>
              <a:rPr lang="hr-HR" sz="3300" dirty="0">
                <a:latin typeface="Calibri Light" pitchFamily="34" charset="0"/>
              </a:rPr>
              <a:t>,</a:t>
            </a:r>
          </a:p>
          <a:p>
            <a:pPr lvl="0" algn="just"/>
            <a:r>
              <a:rPr lang="hr-HR" sz="3300" dirty="0">
                <a:latin typeface="Calibri Light" pitchFamily="34" charset="0"/>
              </a:rPr>
              <a:t>partnerstvo u obrazovanju,</a:t>
            </a:r>
            <a:endParaRPr lang="hr-HR" sz="3300" b="1" dirty="0">
              <a:latin typeface="Calibri Light" pitchFamily="34" charset="0"/>
            </a:endParaRPr>
          </a:p>
          <a:p>
            <a:pPr lvl="0" algn="just"/>
            <a:r>
              <a:rPr lang="hr-HR" sz="3300" b="1" dirty="0">
                <a:latin typeface="Calibri Light" pitchFamily="34" charset="0"/>
              </a:rPr>
              <a:t>uloga tehnologije u obrazovanju,</a:t>
            </a:r>
          </a:p>
          <a:p>
            <a:pPr lvl="0" algn="just"/>
            <a:r>
              <a:rPr lang="hr-HR" sz="3300" dirty="0">
                <a:latin typeface="Calibri Light" pitchFamily="34" charset="0"/>
              </a:rPr>
              <a:t>temeljna uloga obrazovanja u ranom djetinjstvu,</a:t>
            </a:r>
          </a:p>
          <a:p>
            <a:pPr lvl="0" algn="just"/>
            <a:r>
              <a:rPr lang="hr-HR" sz="3300" b="1" dirty="0">
                <a:latin typeface="Calibri Light" pitchFamily="34" charset="0"/>
              </a:rPr>
              <a:t>olakšavanje prijelaza iz nižih u više razrede osnovnog obrazovanja, </a:t>
            </a:r>
          </a:p>
          <a:p>
            <a:pPr lvl="0" algn="just"/>
            <a:r>
              <a:rPr lang="hr-HR" sz="3300" dirty="0">
                <a:latin typeface="Calibri Light" pitchFamily="34" charset="0"/>
              </a:rPr>
              <a:t>cjeloživotno učenje.</a:t>
            </a:r>
          </a:p>
          <a:p>
            <a:pPr marL="0" algn="just">
              <a:buNone/>
            </a:pPr>
            <a:endParaRPr lang="hr-HR" sz="3300" dirty="0">
              <a:latin typeface="Calibri Light" pitchFamily="34" charset="0"/>
            </a:endParaRPr>
          </a:p>
          <a:p>
            <a:pPr marL="0" algn="just">
              <a:buNone/>
            </a:pPr>
            <a:r>
              <a:rPr lang="hr-HR" sz="3300" dirty="0">
                <a:latin typeface="Calibri Light" pitchFamily="34" charset="0"/>
              </a:rPr>
              <a:t>Vrijeme u produženom boravku raspodijeljeno je na </a:t>
            </a:r>
            <a:r>
              <a:rPr lang="hr-HR" sz="3300" i="1" dirty="0">
                <a:latin typeface="Calibri Light" pitchFamily="34" charset="0"/>
              </a:rPr>
              <a:t>obrazovni dio, slobodne aktivnosti i organizirano slobodno vrijeme u učionici i izvan nje.</a:t>
            </a:r>
          </a:p>
          <a:p>
            <a:pPr algn="just"/>
            <a:endParaRPr lang="hr-HR" sz="3300" dirty="0"/>
          </a:p>
          <a:p>
            <a:pPr>
              <a:buNone/>
            </a:pPr>
            <a:endParaRPr lang="hr-HR" sz="3300" dirty="0"/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  <p:transition>
    <p:wheel spokes="8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https://encrypted-tbn0.gstatic.com/images?q=tbn:ANd9GcRObii9knBTnoFmZ-6sSyvAD5gl4la6Q8H3bg&amp;usqp=CAU"/>
          <p:cNvPicPr/>
          <p:nvPr/>
        </p:nvPicPr>
        <p:blipFill>
          <a:blip r:embed="rId2" cstate="print">
            <a:lum bright="40000" contrast="-6000"/>
          </a:blip>
          <a:srcRect/>
          <a:stretch>
            <a:fillRect/>
          </a:stretch>
        </p:blipFill>
        <p:spPr bwMode="auto">
          <a:xfrm>
            <a:off x="683568" y="404664"/>
            <a:ext cx="7416824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hr-HR" dirty="0"/>
            </a:br>
            <a:br>
              <a:rPr lang="hr-HR" dirty="0"/>
            </a:br>
            <a:br>
              <a:rPr lang="hr-HR" dirty="0"/>
            </a:br>
            <a:r>
              <a:rPr lang="hr-HR" sz="3600" dirty="0"/>
              <a:t>OBRAZOVNI DIO</a:t>
            </a:r>
            <a:br>
              <a:rPr lang="hr-HR" sz="3600" dirty="0"/>
            </a:b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 fontScale="85000" lnSpcReduction="20000"/>
          </a:bodyPr>
          <a:lstStyle/>
          <a:p>
            <a:pPr lvl="0" algn="just"/>
            <a:r>
              <a:rPr lang="hr-HR" sz="3300" dirty="0">
                <a:latin typeface="Calibri Light" pitchFamily="34" charset="0"/>
              </a:rPr>
              <a:t>ponavljanje, vježbanje i usustavljivanje nastavnih sadržaja po redovnom nastavnom programu (hrvatski jezik, matematika, priroda i društvo),</a:t>
            </a:r>
          </a:p>
          <a:p>
            <a:pPr lvl="0" algn="just"/>
            <a:r>
              <a:rPr lang="hr-HR" sz="3300" dirty="0">
                <a:latin typeface="Calibri Light" pitchFamily="34" charset="0"/>
              </a:rPr>
              <a:t>dodatni i dopunski rad,</a:t>
            </a:r>
          </a:p>
          <a:p>
            <a:pPr lvl="0" algn="just"/>
            <a:r>
              <a:rPr lang="hr-HR" sz="3300" dirty="0">
                <a:latin typeface="Calibri Light" pitchFamily="34" charset="0"/>
              </a:rPr>
              <a:t>pisanje domaće zadaće,</a:t>
            </a:r>
          </a:p>
          <a:p>
            <a:pPr lvl="0" algn="just"/>
            <a:r>
              <a:rPr lang="hr-HR" sz="3300" dirty="0">
                <a:latin typeface="Calibri Light" pitchFamily="34" charset="0"/>
              </a:rPr>
              <a:t>čitanje, prepričavanje i pismene vježbe,</a:t>
            </a:r>
          </a:p>
          <a:p>
            <a:pPr lvl="0" algn="just"/>
            <a:r>
              <a:rPr lang="hr-HR" sz="3300" dirty="0">
                <a:latin typeface="Calibri Light" pitchFamily="34" charset="0"/>
              </a:rPr>
              <a:t>razumijevanje pročitanog teksta,</a:t>
            </a:r>
          </a:p>
          <a:p>
            <a:pPr lvl="0" algn="just"/>
            <a:r>
              <a:rPr lang="hr-HR" sz="3300" dirty="0">
                <a:latin typeface="Calibri Light" pitchFamily="34" charset="0"/>
              </a:rPr>
              <a:t>čitanje priča te razgovor o njima,</a:t>
            </a:r>
          </a:p>
          <a:p>
            <a:pPr lvl="0" algn="just"/>
            <a:r>
              <a:rPr lang="hr-HR" sz="3300" dirty="0">
                <a:latin typeface="Calibri Light" pitchFamily="34" charset="0"/>
              </a:rPr>
              <a:t>vježbanje matematičkih zadataka,</a:t>
            </a:r>
          </a:p>
          <a:p>
            <a:pPr lvl="0" algn="just"/>
            <a:r>
              <a:rPr lang="hr-HR" sz="3300" dirty="0">
                <a:latin typeface="Calibri Light" pitchFamily="34" charset="0"/>
              </a:rPr>
              <a:t>uočavanje promjena u prirodi i učenje na konkretnim primjerima.</a:t>
            </a:r>
          </a:p>
          <a:p>
            <a:endParaRPr lang="hr-HR" dirty="0"/>
          </a:p>
        </p:txBody>
      </p:sp>
    </p:spTree>
  </p:cSld>
  <p:clrMapOvr>
    <a:masterClrMapping/>
  </p:clrMapOvr>
  <p:transition>
    <p:wheel spokes="8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https://encrypted-tbn0.gstatic.com/images?q=tbn:ANd9GcTJ8_ZalA_ifSAY7iMDChceIzzX9wOzdOhjIA&amp;usqp=CAU"/>
          <p:cNvPicPr/>
          <p:nvPr/>
        </p:nvPicPr>
        <p:blipFill>
          <a:blip r:embed="rId2" cstate="print">
            <a:lum bright="35000" contrast="-27000"/>
          </a:blip>
          <a:srcRect/>
          <a:stretch>
            <a:fillRect/>
          </a:stretch>
        </p:blipFill>
        <p:spPr bwMode="auto">
          <a:xfrm>
            <a:off x="1187624" y="1628801"/>
            <a:ext cx="662473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hr-HR" dirty="0"/>
            </a:br>
            <a:br>
              <a:rPr lang="hr-HR" dirty="0"/>
            </a:br>
            <a:br>
              <a:rPr lang="hr-HR" dirty="0"/>
            </a:br>
            <a:br>
              <a:rPr lang="hr-HR" dirty="0"/>
            </a:br>
            <a:br>
              <a:rPr lang="hr-HR" dirty="0"/>
            </a:br>
            <a:br>
              <a:rPr lang="hr-HR" dirty="0"/>
            </a:br>
            <a:br>
              <a:rPr lang="hr-HR" dirty="0"/>
            </a:br>
            <a:br>
              <a:rPr lang="hr-HR" dirty="0"/>
            </a:br>
            <a:r>
              <a:rPr lang="hr-HR" sz="3600" dirty="0"/>
              <a:t>ORGANIZIRANO SLOBODNO VRIJEME</a:t>
            </a:r>
            <a:br>
              <a:rPr lang="hr-HR" dirty="0"/>
            </a:br>
            <a:br>
              <a:rPr lang="hr-HR" dirty="0"/>
            </a:br>
            <a:br>
              <a:rPr lang="hr-HR" dirty="0"/>
            </a:br>
            <a:br>
              <a:rPr lang="hr-HR" dirty="0"/>
            </a:br>
            <a:br>
              <a:rPr lang="hr-HR" dirty="0"/>
            </a:br>
            <a:br>
              <a:rPr lang="hr-HR" dirty="0"/>
            </a:b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65103"/>
          </a:xfrm>
        </p:spPr>
        <p:txBody>
          <a:bodyPr>
            <a:normAutofit/>
          </a:bodyPr>
          <a:lstStyle/>
          <a:p>
            <a:pPr algn="just"/>
            <a:r>
              <a:rPr lang="hr-HR" sz="2800" dirty="0">
                <a:latin typeface="Calibri Light" pitchFamily="34" charset="0"/>
              </a:rPr>
              <a:t>Osmišljeno je putem kreativnih likovnih i literarnih aktivnosti, edukativnih radionica, igranja i izrade društvenih igara, gledanje obrazovnog TV programa i crtanih filmova, kroz kreativno – edukativne radionice obilježavaju se važniji događaji i blagdani.</a:t>
            </a:r>
          </a:p>
          <a:p>
            <a:pPr algn="just"/>
            <a:r>
              <a:rPr lang="hr-HR" sz="2800" dirty="0">
                <a:latin typeface="Calibri Light" pitchFamily="34" charset="0"/>
              </a:rPr>
              <a:t>Organizirano slobodno vrijeme izvan učionice provodi se u sportskim i obrazovnim aktivnostima. Vrijeme na školskom igralištu provodimo u igri graničara, nogometa i ostalih momčadskih igara.</a:t>
            </a:r>
          </a:p>
          <a:p>
            <a:pPr algn="just"/>
            <a:endParaRPr lang="hr-HR" dirty="0"/>
          </a:p>
        </p:txBody>
      </p:sp>
    </p:spTree>
  </p:cSld>
  <p:clrMapOvr>
    <a:masterClrMapping/>
  </p:clrMapOvr>
  <p:transition>
    <p:wheel spokes="8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GOOD inicijativa traži kvalitetno uvođenje građanskog odgoja u škole:  ''Provedba se ne smije temeljiti samo na entuzijazmu pojedinaca''"/>
          <p:cNvPicPr/>
          <p:nvPr/>
        </p:nvPicPr>
        <p:blipFill>
          <a:blip r:embed="rId2" cstate="print">
            <a:lum bright="55000" contrast="-35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Organizacija i tijek rada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11560" y="1340768"/>
            <a:ext cx="8229600" cy="4813995"/>
          </a:xfrm>
        </p:spPr>
        <p:txBody>
          <a:bodyPr>
            <a:noAutofit/>
          </a:bodyPr>
          <a:lstStyle/>
          <a:p>
            <a:pPr marL="0" algn="just">
              <a:buNone/>
            </a:pPr>
            <a:r>
              <a:rPr lang="hr-HR" sz="2800" dirty="0">
                <a:latin typeface="Calibri Light" pitchFamily="34" charset="0"/>
              </a:rPr>
              <a:t>Nakon redovne i izborne nastave, vrijeme je za ručak i odmor.</a:t>
            </a:r>
          </a:p>
          <a:p>
            <a:pPr marL="0" algn="just">
              <a:buNone/>
            </a:pPr>
            <a:r>
              <a:rPr lang="hr-HR" sz="2800" dirty="0">
                <a:latin typeface="Calibri Light" pitchFamily="34" charset="0"/>
              </a:rPr>
              <a:t>Tada se mogu provesti neke kraće zajedničke aktivnosti poput razgovora o proteklom vikendu ili praznicima, rješavanje problema razgovorom, proslave rođendana,  društvene igre, čitanje…</a:t>
            </a:r>
          </a:p>
          <a:p>
            <a:pPr marL="0" algn="just">
              <a:buNone/>
            </a:pPr>
            <a:r>
              <a:rPr lang="hr-HR" sz="2800" dirty="0">
                <a:latin typeface="Calibri Light" pitchFamily="34" charset="0"/>
              </a:rPr>
              <a:t>Zatim zajedno s učenicima planiramo poslijepodnevni rad: </a:t>
            </a:r>
          </a:p>
          <a:p>
            <a:pPr marL="0" algn="just"/>
            <a:r>
              <a:rPr lang="hr-HR" sz="2800" dirty="0">
                <a:latin typeface="Calibri Light" pitchFamily="34" charset="0"/>
              </a:rPr>
              <a:t>ponavljamo što se radilo na nastavi,</a:t>
            </a:r>
          </a:p>
          <a:p>
            <a:pPr marL="0" lvl="0" algn="just"/>
            <a:r>
              <a:rPr lang="hr-HR" sz="2800" dirty="0">
                <a:solidFill>
                  <a:prstClr val="black"/>
                </a:solidFill>
                <a:latin typeface="Calibri Light" pitchFamily="34" charset="0"/>
              </a:rPr>
              <a:t>učenici izdvajaju sadržaj zadaće,</a:t>
            </a:r>
          </a:p>
          <a:p>
            <a:pPr marL="0" algn="just"/>
            <a:endParaRPr lang="hr-HR" sz="2800" dirty="0">
              <a:latin typeface="Calibri Light" pitchFamily="34" charset="0"/>
            </a:endParaRPr>
          </a:p>
        </p:txBody>
      </p:sp>
    </p:spTree>
  </p:cSld>
  <p:clrMapOvr>
    <a:masterClrMapping/>
  </p:clrMapOvr>
  <p:transition>
    <p:wheel spokes="8"/>
  </p:transition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</TotalTime>
  <Words>1036</Words>
  <Application>Microsoft Office PowerPoint</Application>
  <PresentationFormat>Prikaz na zaslonu (4:3)</PresentationFormat>
  <Paragraphs>82</Paragraphs>
  <Slides>18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Office tema</vt:lpstr>
      <vt:lpstr>PRODUŽENI BORAVAK</vt:lpstr>
      <vt:lpstr>Što je produženi boravak?</vt:lpstr>
      <vt:lpstr>Produženi boravak u Osnovnoj školi Kostrena</vt:lpstr>
      <vt:lpstr>PowerPoint prezentacija</vt:lpstr>
      <vt:lpstr>PowerPoint prezentacija</vt:lpstr>
      <vt:lpstr>PowerPoint prezentacija</vt:lpstr>
      <vt:lpstr>   OBRAZOVNI DIO  </vt:lpstr>
      <vt:lpstr>        ORGANIZIRANO SLOBODNO VRIJEME       </vt:lpstr>
      <vt:lpstr>Organizacija i tijek rada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TROŠKOVI ZA KORISNIKA</vt:lpstr>
      <vt:lpstr>Hvala na pažnji!  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PRODUŽENI BORAVAK</dc:title>
  <dc:creator>Kućni pc</dc:creator>
  <cp:lastModifiedBy>Korisnik</cp:lastModifiedBy>
  <cp:revision>33</cp:revision>
  <dcterms:created xsi:type="dcterms:W3CDTF">2021-04-08T11:38:16Z</dcterms:created>
  <dcterms:modified xsi:type="dcterms:W3CDTF">2025-10-22T19:01:38Z</dcterms:modified>
</cp:coreProperties>
</file>