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6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7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9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63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4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3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4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5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7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1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2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82C86-7D6A-49C0-80CA-2305B1CA600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C3896-EDEB-4186-9107-6E016F1E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1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CJELODNEVNA NASTAVA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OSNOVNA ŠKOLA KOSTRENA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329" y="3585592"/>
            <a:ext cx="1551121" cy="1688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867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/>
          <a:lstStyle/>
          <a:p>
            <a:r>
              <a:rPr lang="hr-HR" dirty="0" smtClean="0"/>
              <a:t>Organizacija rada CN -a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dvije učiteljice </a:t>
            </a:r>
            <a:r>
              <a:rPr lang="hr-HR" dirty="0" smtClean="0"/>
              <a:t>( razrednica je učiteljica zaposlenica Ministarstva znanosti i obrazovanja, druga - zamjenik razrednika, zaposlenik je škole – sufinancirana sredstvima roditelja)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 </a:t>
            </a:r>
            <a:r>
              <a:rPr lang="hr-HR" dirty="0" smtClean="0"/>
              <a:t>svakodnevni rad od 7:30 – 16:30 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 </a:t>
            </a:r>
            <a:r>
              <a:rPr lang="hr-HR" dirty="0" smtClean="0"/>
              <a:t>rad podijeljen u dva dijela (7:30 – 12:00, 12:00 – 16.30 )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 </a:t>
            </a:r>
            <a:r>
              <a:rPr lang="hr-HR" dirty="0" smtClean="0"/>
              <a:t>učenici </a:t>
            </a:r>
            <a:r>
              <a:rPr lang="hr-HR" b="1" dirty="0" smtClean="0">
                <a:solidFill>
                  <a:srgbClr val="FF0000"/>
                </a:solidFill>
              </a:rPr>
              <a:t>sve knjige drže tjedno u školi</a:t>
            </a:r>
            <a:r>
              <a:rPr lang="hr-HR" dirty="0" smtClean="0"/>
              <a:t>, vikendom nose kući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 </a:t>
            </a:r>
            <a:r>
              <a:rPr lang="hr-HR" b="1" dirty="0" smtClean="0">
                <a:solidFill>
                  <a:srgbClr val="FF0000"/>
                </a:solidFill>
              </a:rPr>
              <a:t>nema domaćih zadaća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676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Odgojno obrazovni rad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učiteljice dijele predmete (npr. 1. HJ,PID,GK; 2. MAT, TZK, LK )</a:t>
            </a:r>
          </a:p>
          <a:p>
            <a:r>
              <a:rPr lang="hr-HR" dirty="0"/>
              <a:t>p</a:t>
            </a:r>
            <a:r>
              <a:rPr lang="hr-HR" dirty="0" smtClean="0"/>
              <a:t>rva smjena započinje s nastavom od 8:00h; nakon marende nastavlja s nastavom i potom piše zadaću, vježba naučeno i provodi organizirane aktivnosti OSV –a (likovne radionice, ples, šetnje, igre…) do ručka</a:t>
            </a:r>
          </a:p>
          <a:p>
            <a:r>
              <a:rPr lang="hr-HR" dirty="0"/>
              <a:t>b</a:t>
            </a:r>
            <a:r>
              <a:rPr lang="hr-HR" dirty="0" smtClean="0"/>
              <a:t>roj sati nastave u jutarnjoj smjeni može biti 2 ili 3 sata ovisno o rasporedu (ENG, VJ, ulaze u jutarnju smjenu )</a:t>
            </a:r>
          </a:p>
          <a:p>
            <a:pPr marL="0" indent="0">
              <a:buNone/>
            </a:pPr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21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33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Druga smjena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15737"/>
            <a:ext cx="10515600" cy="4361226"/>
          </a:xfrm>
        </p:spPr>
        <p:txBody>
          <a:bodyPr/>
          <a:lstStyle/>
          <a:p>
            <a:r>
              <a:rPr lang="hr-HR" dirty="0" smtClean="0"/>
              <a:t>učiteljica započinje s radom nakon ručka koji je oko 12:00 , 12:30 h</a:t>
            </a:r>
          </a:p>
          <a:p>
            <a:r>
              <a:rPr lang="hr-HR" dirty="0"/>
              <a:t>n</a:t>
            </a:r>
            <a:r>
              <a:rPr lang="hr-HR" dirty="0" smtClean="0"/>
              <a:t>astava u poslijepodnevnoj smjeni može imati 2 – 3 sata ovisno o rasporedu (sveukupno u danu ne prelazi 5 sati)</a:t>
            </a:r>
          </a:p>
          <a:p>
            <a:r>
              <a:rPr lang="hr-HR" dirty="0"/>
              <a:t>n</a:t>
            </a:r>
            <a:r>
              <a:rPr lang="hr-HR" dirty="0" smtClean="0"/>
              <a:t>akon nastave piše se zadaća, vježba naučeno te provodi OSV prema planu učiteljice, izvannastavne i izvanškolske aktivnosti</a:t>
            </a:r>
          </a:p>
          <a:p>
            <a:r>
              <a:rPr lang="hr-HR" dirty="0"/>
              <a:t>o</a:t>
            </a:r>
            <a:r>
              <a:rPr lang="hr-HR" dirty="0" smtClean="0"/>
              <a:t>dgojno – obrazovni rad završava u </a:t>
            </a:r>
            <a:r>
              <a:rPr lang="hr-HR" b="1" dirty="0" smtClean="0"/>
              <a:t>16:00</a:t>
            </a:r>
            <a:r>
              <a:rPr lang="hr-HR" dirty="0" smtClean="0"/>
              <a:t> h kada većina učenika odlazi kući </a:t>
            </a:r>
          </a:p>
          <a:p>
            <a:r>
              <a:rPr lang="hr-HR" dirty="0"/>
              <a:t>p</a:t>
            </a:r>
            <a:r>
              <a:rPr lang="hr-HR" dirty="0" smtClean="0"/>
              <a:t>o potrebi učenici čekaju roditelje u učionicama do 16:30 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22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</p:spPr>
        <p:txBody>
          <a:bodyPr/>
          <a:lstStyle/>
          <a:p>
            <a:r>
              <a:rPr lang="hr-HR" dirty="0" smtClean="0"/>
              <a:t>Prehrana i financiranje CN -a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 učenici za vrijeme CN – e imaju sljedeće obroke: marenda (po želji roditelja), ručak , užina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 </a:t>
            </a:r>
            <a:r>
              <a:rPr lang="hr-HR" dirty="0" smtClean="0"/>
              <a:t>plaćanje: </a:t>
            </a:r>
            <a:r>
              <a:rPr lang="hr-HR" dirty="0" smtClean="0"/>
              <a:t>ručak </a:t>
            </a:r>
            <a:r>
              <a:rPr lang="hr-HR" dirty="0" smtClean="0">
                <a:solidFill>
                  <a:srgbClr val="FF0000"/>
                </a:solidFill>
              </a:rPr>
              <a:t>3,05 EUR </a:t>
            </a:r>
            <a:r>
              <a:rPr lang="hr-HR" dirty="0" smtClean="0"/>
              <a:t>po obroku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11419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Pogodnosti CN -a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sve obaveze učenici završavaju u školi te s roditeljima nakon njihova posla mogu kvalitetnije provoditi slobodno vrijeme</a:t>
            </a:r>
          </a:p>
          <a:p>
            <a:r>
              <a:rPr lang="hr-HR" dirty="0"/>
              <a:t>r</a:t>
            </a:r>
            <a:r>
              <a:rPr lang="hr-HR" dirty="0" smtClean="0"/>
              <a:t>ad organiziran na ovaj način je lakši, učenici imaju vrijeme za odmor i organizirano slobodno vrijeme</a:t>
            </a:r>
          </a:p>
          <a:p>
            <a:r>
              <a:rPr lang="hr-HR" b="1" dirty="0"/>
              <a:t>z</a:t>
            </a:r>
            <a:r>
              <a:rPr lang="hr-HR" b="1" dirty="0" smtClean="0"/>
              <a:t>adaća i vježbanje provodi se s učiteljicama te učenici mogu dobiti najkvalitetnije „poduke”, a roditelji ne moraju s njima pisati zadaće</a:t>
            </a:r>
          </a:p>
          <a:p>
            <a:r>
              <a:rPr lang="hr-HR" dirty="0" smtClean="0"/>
              <a:t>mogućnost uvođenja sportskih programa u </a:t>
            </a:r>
            <a:r>
              <a:rPr lang="hr-HR" smtClean="0"/>
              <a:t>poslijepodnevnim </a:t>
            </a:r>
            <a:r>
              <a:rPr lang="hr-HR" smtClean="0"/>
              <a:t>satima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814494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341</Words>
  <Application>Microsoft Office PowerPoint</Application>
  <PresentationFormat>Široki zaslon</PresentationFormat>
  <Paragraphs>26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sustava Office</vt:lpstr>
      <vt:lpstr>CJELODNEVNA NASTAVA</vt:lpstr>
      <vt:lpstr>Organizacija rada CN -a</vt:lpstr>
      <vt:lpstr>Odgojno obrazovni rad</vt:lpstr>
      <vt:lpstr>Druga smjena</vt:lpstr>
      <vt:lpstr>Prehrana i financiranje CN -a</vt:lpstr>
      <vt:lpstr>Pogodnosti CN -a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CJELODNEVNA NASTAVA</dc:title>
  <dc:creator>Elena</dc:creator>
  <cp:lastModifiedBy>Adriana Glavan</cp:lastModifiedBy>
  <cp:revision>18</cp:revision>
  <dcterms:created xsi:type="dcterms:W3CDTF">2020-04-29T16:37:22Z</dcterms:created>
  <dcterms:modified xsi:type="dcterms:W3CDTF">2024-09-05T14:25:21Z</dcterms:modified>
</cp:coreProperties>
</file>